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449" r:id="rId5"/>
    <p:sldId id="450" r:id="rId6"/>
    <p:sldId id="451" r:id="rId7"/>
    <p:sldId id="452" r:id="rId8"/>
    <p:sldId id="453" r:id="rId9"/>
    <p:sldId id="455" r:id="rId10"/>
    <p:sldId id="454" r:id="rId11"/>
    <p:sldId id="422" r:id="rId12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FF"/>
    <a:srgbClr val="941651"/>
    <a:srgbClr val="FF2F92"/>
    <a:srgbClr val="FFFD78"/>
    <a:srgbClr val="D883FF"/>
    <a:srgbClr val="FF7E79"/>
    <a:srgbClr val="8EFA00"/>
    <a:srgbClr val="FF9300"/>
    <a:srgbClr val="76D6FF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292" autoAdjust="0"/>
    <p:restoredTop sz="96405" autoAdjust="0"/>
  </p:normalViewPr>
  <p:slideViewPr>
    <p:cSldViewPr showGuides="1">
      <p:cViewPr varScale="1">
        <p:scale>
          <a:sx n="114" d="100"/>
          <a:sy n="114" d="100"/>
        </p:scale>
        <p:origin x="448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1/16/23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1/16/23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1/16/23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27 – Clean Code – Design Patterns – Strategy and Template Patterns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386059-1B7C-3523-94D5-72C32FA9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Strategy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83711-2886-6369-99B0-FFC189EF6840}"/>
              </a:ext>
            </a:extLst>
          </p:cNvPr>
          <p:cNvSpPr txBox="1"/>
          <p:nvPr/>
        </p:nvSpPr>
        <p:spPr>
          <a:xfrm>
            <a:off x="5159896" y="1415673"/>
            <a:ext cx="6615914" cy="313932"/>
          </a:xfrm>
          <a:prstGeom prst="rect">
            <a:avLst/>
          </a:prstGeom>
          <a:solidFill>
            <a:srgbClr val="FF7E79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Strategy pattern lets us separate high level policy from low level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78B93-54E0-6584-0205-CBE31E8A18BD}"/>
              </a:ext>
            </a:extLst>
          </p:cNvPr>
          <p:cNvSpPr txBox="1"/>
          <p:nvPr/>
        </p:nvSpPr>
        <p:spPr>
          <a:xfrm>
            <a:off x="5164589" y="2276872"/>
            <a:ext cx="6692131" cy="5355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Example – FTP – sends a file across the network using a variety of protocols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EF269C-E528-2CE7-C1EF-8A8861DCCDFC}"/>
              </a:ext>
            </a:extLst>
          </p:cNvPr>
          <p:cNvSpPr txBox="1"/>
          <p:nvPr/>
        </p:nvSpPr>
        <p:spPr>
          <a:xfrm>
            <a:off x="5159896" y="3115068"/>
            <a:ext cx="6692131" cy="3139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85FF"/>
                </a:solidFill>
              </a:rPr>
              <a:t>The high level policy (FTP) doesn’t care which protocol is being used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C8A512-9F4B-FC10-C838-58C74E1D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27687"/>
            <a:ext cx="3778654" cy="5084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D7D9E5-C9CA-46E1-4F33-18D5D75FAC61}"/>
              </a:ext>
            </a:extLst>
          </p:cNvPr>
          <p:cNvSpPr txBox="1"/>
          <p:nvPr/>
        </p:nvSpPr>
        <p:spPr>
          <a:xfrm>
            <a:off x="5159896" y="3968462"/>
            <a:ext cx="6692131" cy="75713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2060"/>
                </a:solidFill>
              </a:rPr>
              <a:t>With design patterns if often helps to name the relevant classes using the name of the pattern applied. You could use </a:t>
            </a:r>
            <a:r>
              <a:rPr lang="en-US" sz="1600" dirty="0" err="1">
                <a:solidFill>
                  <a:srgbClr val="002060"/>
                </a:solidFill>
              </a:rPr>
              <a:t>PacketProtocolStrategy</a:t>
            </a:r>
            <a:r>
              <a:rPr lang="en-US" sz="1600" dirty="0">
                <a:solidFill>
                  <a:srgbClr val="002060"/>
                </a:solidFill>
              </a:rPr>
              <a:t> for example.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031590-5365-BC25-B013-7CC58E7F9914}"/>
              </a:ext>
            </a:extLst>
          </p:cNvPr>
          <p:cNvSpPr txBox="1"/>
          <p:nvPr/>
        </p:nvSpPr>
        <p:spPr>
          <a:xfrm>
            <a:off x="5159896" y="5063762"/>
            <a:ext cx="6692131" cy="3139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2060"/>
                </a:solidFill>
              </a:rPr>
              <a:t>Isn’t this just basic polymorphism?</a:t>
            </a:r>
          </a:p>
        </p:txBody>
      </p:sp>
    </p:spTree>
    <p:extLst>
      <p:ext uri="{BB962C8B-B14F-4D97-AF65-F5344CB8AC3E}">
        <p14:creationId xmlns:p14="http://schemas.microsoft.com/office/powerpoint/2010/main" val="20147372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4D85-E3D7-E3E2-3297-F1D43A75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96D24-5711-B657-B7F9-AC6A30F3FB26}"/>
              </a:ext>
            </a:extLst>
          </p:cNvPr>
          <p:cNvSpPr txBox="1"/>
          <p:nvPr/>
        </p:nvSpPr>
        <p:spPr>
          <a:xfrm>
            <a:off x="6672064" y="2060848"/>
            <a:ext cx="4896544" cy="978729"/>
          </a:xfrm>
          <a:prstGeom prst="rect">
            <a:avLst/>
          </a:prstGeom>
          <a:solidFill>
            <a:srgbClr val="FF85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2060"/>
                </a:solidFill>
              </a:rPr>
              <a:t>Template method aims to achieve the same as the Strategy pattern but uses </a:t>
            </a:r>
            <a:r>
              <a:rPr lang="en-US" sz="1600" b="1" i="1" dirty="0">
                <a:solidFill>
                  <a:srgbClr val="002060"/>
                </a:solidFill>
              </a:rPr>
              <a:t>Internal Polymorphism </a:t>
            </a:r>
            <a:r>
              <a:rPr lang="en-US" sz="1600" dirty="0">
                <a:solidFill>
                  <a:srgbClr val="002060"/>
                </a:solidFill>
              </a:rPr>
              <a:t>rather than </a:t>
            </a:r>
            <a:r>
              <a:rPr lang="en-US" sz="1600" b="1" i="1" dirty="0">
                <a:solidFill>
                  <a:srgbClr val="002060"/>
                </a:solidFill>
              </a:rPr>
              <a:t>External Polymorphism </a:t>
            </a:r>
            <a:r>
              <a:rPr lang="en-US" sz="1600" dirty="0">
                <a:solidFill>
                  <a:srgbClr val="002060"/>
                </a:solidFill>
              </a:rPr>
              <a:t>like in the Strategy pattern.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BC0CA-BC4D-E738-B192-34F739CD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1" y="1770274"/>
            <a:ext cx="6067196" cy="48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931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4D85-E3D7-E3E2-3297-F1D43A75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Pattern vs Strategy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BC0CA-BC4D-E738-B192-34F739CD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45" y="4437112"/>
            <a:ext cx="2587675" cy="2049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368EB7-54D4-68BD-5D9E-2B7D373215E9}"/>
              </a:ext>
            </a:extLst>
          </p:cNvPr>
          <p:cNvSpPr txBox="1"/>
          <p:nvPr/>
        </p:nvSpPr>
        <p:spPr>
          <a:xfrm>
            <a:off x="312012" y="1718055"/>
            <a:ext cx="5400680" cy="31454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b="1" dirty="0">
                <a:solidFill>
                  <a:srgbClr val="002060"/>
                </a:solidFill>
              </a:rPr>
              <a:t>Strategy Pattern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2 instances: FTP and </a:t>
            </a:r>
            <a:r>
              <a:rPr lang="en-US" sz="1600" dirty="0" err="1">
                <a:solidFill>
                  <a:srgbClr val="002060"/>
                </a:solidFill>
              </a:rPr>
              <a:t>PacketProtocol</a:t>
            </a:r>
            <a:r>
              <a:rPr lang="en-US" sz="1600" dirty="0">
                <a:solidFill>
                  <a:srgbClr val="002060"/>
                </a:solidFill>
              </a:rPr>
              <a:t> derivative. 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Need to create to objects and ‘link’ them together – harder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Can separate out the derivatives from the FTP and interface into different modules. Can combine them in a different module – flexible deployment.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High-level policy and low-level implementation are independent of each other. You can hot-swap the strategy / derivative anytime you want which gives much more flexibility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ED227-150C-9161-387F-A1D4047E8698}"/>
              </a:ext>
            </a:extLst>
          </p:cNvPr>
          <p:cNvSpPr txBox="1"/>
          <p:nvPr/>
        </p:nvSpPr>
        <p:spPr>
          <a:xfrm>
            <a:off x="6060459" y="1718055"/>
            <a:ext cx="5328672" cy="27022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 Pattern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1 instance: FTP derivative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Only need to create one object – easier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Less classes so a bit faster and uses less memory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2060"/>
                </a:solidFill>
              </a:rPr>
              <a:t>High-level policy is independent upon low-level implementation. However low level implementation is strongly coupled to high-level policy – inheritance has a high degree of coupling – sharing instance variables.</a:t>
            </a:r>
          </a:p>
        </p:txBody>
      </p:sp>
    </p:spTree>
    <p:extLst>
      <p:ext uri="{BB962C8B-B14F-4D97-AF65-F5344CB8AC3E}">
        <p14:creationId xmlns:p14="http://schemas.microsoft.com/office/powerpoint/2010/main" val="4657925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4D85-E3D7-E3E2-3297-F1D43A75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Frameworks and the Template Pattern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5081A-2EE8-B285-4A48-58DE28D91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582303"/>
            <a:ext cx="4750044" cy="452703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70FC6-CFEC-D330-FCFC-E61E7A9E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75" y="1582303"/>
            <a:ext cx="5819645" cy="471561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0242457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E20D1-F9D1-2A37-F586-F7604A36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just doing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1E2B2-87BD-E5EB-EA67-9F5BD5EA99EE}"/>
              </a:ext>
            </a:extLst>
          </p:cNvPr>
          <p:cNvSpPr txBox="1"/>
          <p:nvPr/>
        </p:nvSpPr>
        <p:spPr>
          <a:xfrm>
            <a:off x="1199456" y="1556792"/>
            <a:ext cx="9793088" cy="2308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public class Squint {</a:t>
            </a:r>
            <a:b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  public static void main(String[] </a:t>
            </a:r>
            <a:r>
              <a:rPr lang="en-GB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) {</a:t>
            </a:r>
            <a:b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System.out.println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("The Squares of the first 25 Integers");</a:t>
            </a:r>
            <a:b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    for (int n = 1; n&lt;=25; n++)</a:t>
            </a:r>
            <a:b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System.out.printf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("%3d   %3d\n", n, n*n);</a:t>
            </a:r>
            <a:b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System.out.println</a:t>
            </a: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("----------\n");</a:t>
            </a:r>
            <a:b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  }</a:t>
            </a:r>
            <a:b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</a:br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DFB1D-F3A2-207D-1619-1ECB91C1553F}"/>
              </a:ext>
            </a:extLst>
          </p:cNvPr>
          <p:cNvSpPr txBox="1"/>
          <p:nvPr/>
        </p:nvSpPr>
        <p:spPr>
          <a:xfrm>
            <a:off x="5663952" y="5157192"/>
            <a:ext cx="599394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Don’t go over-board with the use of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7756608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03B7C9-42F0-0BE0-9B2E-810DCD2B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692696"/>
            <a:ext cx="5960341" cy="5941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4BB9B-400D-95AA-BAA0-6D567E9CAD2E}"/>
              </a:ext>
            </a:extLst>
          </p:cNvPr>
          <p:cNvSpPr txBox="1"/>
          <p:nvPr/>
        </p:nvSpPr>
        <p:spPr>
          <a:xfrm>
            <a:off x="6633345" y="1268760"/>
            <a:ext cx="5128891" cy="3139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Abstract factory is a special case of Strategy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A8B42-66AA-FC32-4027-4D5CB2DDF0D7}"/>
              </a:ext>
            </a:extLst>
          </p:cNvPr>
          <p:cNvSpPr txBox="1"/>
          <p:nvPr/>
        </p:nvSpPr>
        <p:spPr>
          <a:xfrm>
            <a:off x="6600056" y="4869160"/>
            <a:ext cx="5128891" cy="5355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Factory method is a special case of the Template Pattern</a:t>
            </a:r>
          </a:p>
        </p:txBody>
      </p:sp>
    </p:spTree>
    <p:extLst>
      <p:ext uri="{BB962C8B-B14F-4D97-AF65-F5344CB8AC3E}">
        <p14:creationId xmlns:p14="http://schemas.microsoft.com/office/powerpoint/2010/main" val="19757045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3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35690</TotalTime>
  <Words>389</Words>
  <Application>Microsoft Macintosh PowerPoint</Application>
  <PresentationFormat>Widescreen</PresentationFormat>
  <Paragraphs>32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Menlo</vt:lpstr>
      <vt:lpstr>DFS</vt:lpstr>
      <vt:lpstr>27 – Clean Code – Design Patterns – Strategy and Template Patterns</vt:lpstr>
      <vt:lpstr>The Strategy Pattern</vt:lpstr>
      <vt:lpstr>Template Pattern</vt:lpstr>
      <vt:lpstr>Template Pattern vs Strategy Pattern</vt:lpstr>
      <vt:lpstr>Application Frameworks and the Template Pattern</vt:lpstr>
      <vt:lpstr>What is wrong with just doing this?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83</cp:revision>
  <dcterms:created xsi:type="dcterms:W3CDTF">2022-08-24T15:23:13Z</dcterms:created>
  <dcterms:modified xsi:type="dcterms:W3CDTF">2023-01-18T12:48:51Z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